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F4D25-7713-45AB-A6DD-54A37A324018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20F-D7BC-419A-940B-E5D2EC63F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9820F-D7BC-419A-940B-E5D2EC63FB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4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26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5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6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2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2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9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23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4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9E1DB-77CA-4C13-B6CC-66C59EF8A1B7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CC31C-2AE4-44E7-95CC-EA018AE82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43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2012.10.22_인텍플러스\2013.07.17_인텍 새작업\시안\JPG\2013.07.29_인텍 새시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27" y="0"/>
            <a:ext cx="1000897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mono\Desktop\2012.10.22_인텍플러스\CI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7" y="182262"/>
            <a:ext cx="17033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16195" y="4868863"/>
            <a:ext cx="6504030" cy="10080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YDIYGo530" panose="02030504000101010101" pitchFamily="18" charset="-127"/>
              <a:ea typeface="YDIYGo5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75" y="4724400"/>
            <a:ext cx="5951538" cy="70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fontAlgn="auto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150" dirty="0">
                <a:solidFill>
                  <a:srgbClr val="405362">
                    <a:alpha val="99000"/>
                  </a:srgb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COMPANY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81369" y="5876925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2021254006 </a:t>
            </a:r>
            <a:r>
              <a:rPr lang="ko-KR" altLang="en-US" dirty="0" smtClean="0"/>
              <a:t>김대훈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15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274639"/>
            <a:ext cx="11405286" cy="433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2D Inspection Items on FC-BGA substrate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08455"/>
            <a:ext cx="4734465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1" y="3294363"/>
            <a:ext cx="4734465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0627" y="140817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Bridge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이물질 검출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19" y="3294363"/>
            <a:ext cx="472897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Thank 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9794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9904" y="1045612"/>
            <a:ext cx="9426334" cy="1375276"/>
          </a:xfrm>
          <a:prstGeom prst="rect">
            <a:avLst/>
          </a:prstGeom>
          <a:solidFill>
            <a:schemeClr val="bg2"/>
          </a:solidFill>
          <a:ln w="3810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Intekplus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는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첨단 기술 산업을 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2D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및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3D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검사 솔루션을 제공하며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주로 반도체를 위한 솔루션을 제공합니다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우리의 첨단 기술은 다양한 제품에서 사용되는 반도체를 스캔하고 검사할 수 있습니다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.</a:t>
            </a:r>
            <a:endParaRPr kumimoji="0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99000"/>
                </a:schemeClr>
              </a:solidFill>
              <a:latin typeface="Calibri" panose="020F0502020204030204" pitchFamily="34" charset="0"/>
              <a:ea typeface="YDIYGo540" panose="02030504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2137" y="3463925"/>
            <a:ext cx="10982025" cy="2697978"/>
          </a:xfrm>
          <a:prstGeom prst="roundRect">
            <a:avLst>
              <a:gd name="adj" fmla="val 7642"/>
            </a:avLst>
          </a:prstGeom>
          <a:solidFill>
            <a:schemeClr val="bg1"/>
          </a:solidFill>
          <a:ln w="12700">
            <a:solidFill>
              <a:srgbClr val="B49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inmed" pitchFamily="2" charset="0"/>
              <a:ea typeface="YDIYGo5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416" y="27690"/>
            <a:ext cx="3628109" cy="64633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1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YDIYGo540" panose="02030504000101010101" pitchFamily="18" charset="-127"/>
                <a:cs typeface="Arial" panose="020B0604020202020204" pitchFamily="34" charset="0"/>
              </a:rPr>
              <a:t>BUSINESS AREA</a:t>
            </a:r>
          </a:p>
        </p:txBody>
      </p:sp>
      <p:sp>
        <p:nvSpPr>
          <p:cNvPr id="8" name="갈매기형 수장 7"/>
          <p:cNvSpPr/>
          <p:nvPr/>
        </p:nvSpPr>
        <p:spPr>
          <a:xfrm>
            <a:off x="683567" y="3157241"/>
            <a:ext cx="2260815" cy="706224"/>
          </a:xfrm>
          <a:prstGeom prst="chevron">
            <a:avLst>
              <a:gd name="adj" fmla="val 34323"/>
            </a:avLst>
          </a:prstGeom>
          <a:solidFill>
            <a:srgbClr val="008FD4"/>
          </a:solidFill>
          <a:ln>
            <a:noFill/>
          </a:ln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Calibri" panose="020F0502020204030204" pitchFamily="34" charset="0"/>
                <a:ea typeface="YDIYGo530" panose="02030504000101010101" pitchFamily="18" charset="-127"/>
              </a:rPr>
              <a:t>Semiconductor</a:t>
            </a:r>
            <a:endParaRPr kumimoji="0" lang="ko-KR" altLang="en-US" sz="15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Calibri" panose="020F0502020204030204" pitchFamily="34" charset="0"/>
              <a:ea typeface="YDIYGo530" panose="02030504000101010101" pitchFamily="18" charset="-127"/>
            </a:endParaRPr>
          </a:p>
        </p:txBody>
      </p:sp>
      <p:pic>
        <p:nvPicPr>
          <p:cNvPr id="9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4" y="4260580"/>
            <a:ext cx="1499124" cy="152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77" y="4273296"/>
            <a:ext cx="1792720" cy="13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3558" y="4016105"/>
            <a:ext cx="119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WAFER</a:t>
            </a:r>
            <a:endParaRPr lang="ko-KR" altLang="en-US" b="1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32" y="5667048"/>
            <a:ext cx="1915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iWIS-200/300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3001" y="4020928"/>
            <a:ext cx="1195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FILP-CHIP</a:t>
            </a:r>
            <a:endParaRPr lang="ko-KR" altLang="en-US" b="1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9725" y="4016105"/>
            <a:ext cx="1647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PACKAGING</a:t>
            </a:r>
            <a:endParaRPr lang="ko-KR" altLang="en-US" b="1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45307" y="4016105"/>
            <a:ext cx="164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MODULE</a:t>
            </a:r>
            <a:endParaRPr lang="ko-KR" altLang="en-US" b="1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8303" y="5664046"/>
            <a:ext cx="1915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iSIS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-NBGA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0019" y="5670215"/>
            <a:ext cx="1915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spc="-150" dirty="0" err="1"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</a:rPr>
              <a:t>iPIS</a:t>
            </a:r>
            <a:r>
              <a:rPr lang="en-US" altLang="ko-KR" sz="1600" spc="-150" dirty="0"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</a:rPr>
              <a:t>-Series</a:t>
            </a:r>
            <a:endParaRPr lang="ko-KR" altLang="en-US" sz="1600" spc="-150" dirty="0">
              <a:solidFill>
                <a:schemeClr val="tx1"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90" y="5664046"/>
            <a:ext cx="1915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iMAS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/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iSSD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478708" y="4996078"/>
            <a:ext cx="781929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578090" y="4996078"/>
            <a:ext cx="781929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224777" y="4996078"/>
            <a:ext cx="781930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984" y="4630096"/>
            <a:ext cx="1926173" cy="8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0" b="15166"/>
          <a:stretch>
            <a:fillRect/>
          </a:stretch>
        </p:blipFill>
        <p:spPr bwMode="auto">
          <a:xfrm>
            <a:off x="3349975" y="4618930"/>
            <a:ext cx="2079644" cy="82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74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416" y="27690"/>
            <a:ext cx="2452594" cy="64633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YDIYGo540" panose="02030504000101010101" pitchFamily="18" charset="-127"/>
                <a:cs typeface="Arial" panose="020B0604020202020204" pitchFamily="34" charset="0"/>
              </a:rPr>
              <a:t>FILP</a:t>
            </a:r>
            <a:r>
              <a:rPr kumimoji="0" lang="en-US" altLang="ko-KR" sz="3600" spc="-15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YDIYGo540" panose="02030504000101010101" pitchFamily="18" charset="-127"/>
                <a:cs typeface="Arial" panose="020B0604020202020204" pitchFamily="34" charset="0"/>
              </a:rPr>
              <a:t> - CHIP</a:t>
            </a:r>
            <a:endParaRPr kumimoji="0" lang="en-US" altLang="ko-KR" sz="3600" spc="-15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Arial" panose="020B0604020202020204" pitchFamily="34" charset="0"/>
              <a:ea typeface="YDIYGo5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Picture 2" descr="D:\work\002 IR\사진\intek 장비사진 외\FC\KakaoTalk_20161013_1201004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" y="1309687"/>
            <a:ext cx="3275356" cy="328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02590" y="4624258"/>
            <a:ext cx="15208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iSIS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Calibri" panose="020F0502020204030204" pitchFamily="34" charset="0"/>
              </a:rPr>
              <a:t>-NBGA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38" y="3774400"/>
            <a:ext cx="3706152" cy="20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1"/>
          <p:cNvGrpSpPr>
            <a:grpSpLocks/>
          </p:cNvGrpSpPr>
          <p:nvPr/>
        </p:nvGrpSpPr>
        <p:grpSpPr bwMode="auto">
          <a:xfrm>
            <a:off x="8957490" y="3774399"/>
            <a:ext cx="2254206" cy="2041713"/>
            <a:chOff x="3586164" y="3046710"/>
            <a:chExt cx="2664296" cy="2376264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164" y="3046710"/>
              <a:ext cx="2648141" cy="1043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180" y="4270846"/>
              <a:ext cx="2520280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30"/>
          <p:cNvSpPr txBox="1">
            <a:spLocks noChangeArrowheads="1"/>
          </p:cNvSpPr>
          <p:nvPr/>
        </p:nvSpPr>
        <p:spPr bwMode="auto">
          <a:xfrm>
            <a:off x="6079995" y="5905341"/>
            <a:ext cx="15478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srgbClr val="262626"/>
                </a:solidFill>
                <a:latin typeface="Calibri" panose="020F0502020204030204" pitchFamily="34" charset="0"/>
              </a:rPr>
              <a:t>2D Inspection</a:t>
            </a:r>
            <a:endParaRPr lang="ko-KR" altLang="en-US" sz="13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8951427" y="5881528"/>
            <a:ext cx="2252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srgbClr val="262626"/>
                </a:solidFill>
                <a:latin typeface="Calibri" panose="020F0502020204030204" pitchFamily="34" charset="0"/>
              </a:rPr>
              <a:t>3D</a:t>
            </a:r>
            <a:r>
              <a:rPr lang="en-US" altLang="ko-KR" sz="1600" dirty="0">
                <a:solidFill>
                  <a:srgbClr val="262626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rgbClr val="262626"/>
                </a:solidFill>
                <a:latin typeface="Calibri" panose="020F0502020204030204" pitchFamily="34" charset="0"/>
              </a:rPr>
              <a:t>Inspection</a:t>
            </a:r>
            <a:endParaRPr lang="ko-KR" altLang="en-US" sz="13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1688" y="5226489"/>
            <a:ext cx="4285354" cy="970952"/>
          </a:xfrm>
          <a:prstGeom prst="rect">
            <a:avLst/>
          </a:prstGeom>
          <a:solidFill>
            <a:schemeClr val="bg2"/>
          </a:solidFill>
          <a:ln w="3810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3D inspection for Bump Height, </a:t>
            </a:r>
            <a:r>
              <a:rPr kumimoji="0"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Coplanarity</a:t>
            </a:r>
            <a:r>
              <a:rPr kumimoji="0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  </a:t>
            </a:r>
            <a:r>
              <a:rPr kumimoji="0"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and </a:t>
            </a:r>
            <a:r>
              <a:rPr kumimoji="0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CAW.</a:t>
            </a:r>
          </a:p>
          <a:p>
            <a:pPr>
              <a:defRPr/>
            </a:pPr>
            <a:r>
              <a:rPr kumimoji="0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99000"/>
                  </a:schemeClr>
                </a:solidFill>
                <a:latin typeface="Calibri" panose="020F0502020204030204" pitchFamily="34" charset="0"/>
                <a:ea typeface="YDIYGo540" panose="02030504000101010101" pitchFamily="18" charset="-127"/>
              </a:rPr>
              <a:t>2D inspection for Scratch, Missing, FM and etc. </a:t>
            </a:r>
            <a:endParaRPr kumimoji="0"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99000"/>
                </a:schemeClr>
              </a:solidFill>
              <a:latin typeface="Calibri" panose="020F0502020204030204" pitchFamily="34" charset="0"/>
              <a:ea typeface="YDIYGo540" panose="02030504000101010101" pitchFamily="18" charset="-127"/>
            </a:endParaRPr>
          </a:p>
        </p:txBody>
      </p:sp>
      <p:pic>
        <p:nvPicPr>
          <p:cNvPr id="22" name="Picture 2" descr="http://taeeun83.com/wp-content/uploads/2015/11/cpu_20151118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879" y="1539805"/>
            <a:ext cx="815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꺾인 연결선 22"/>
          <p:cNvCxnSpPr/>
          <p:nvPr/>
        </p:nvCxnSpPr>
        <p:spPr bwMode="auto">
          <a:xfrm>
            <a:off x="6584392" y="1776342"/>
            <a:ext cx="838305" cy="2423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5384241" y="2346255"/>
            <a:ext cx="22526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300">
                <a:solidFill>
                  <a:srgbClr val="262626"/>
                </a:solidFill>
                <a:latin typeface="Calibri" panose="020F0502020204030204" pitchFamily="34" charset="0"/>
              </a:rPr>
              <a:t>CPU Chipset</a:t>
            </a:r>
            <a:endParaRPr lang="ko-KR" altLang="en-US" sz="130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34"/>
          <p:cNvSpPr txBox="1">
            <a:spLocks noChangeArrowheads="1"/>
          </p:cNvSpPr>
          <p:nvPr/>
        </p:nvSpPr>
        <p:spPr bwMode="auto">
          <a:xfrm>
            <a:off x="8403453" y="3093448"/>
            <a:ext cx="22542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srgbClr val="262626"/>
                </a:solidFill>
                <a:latin typeface="Calibri" panose="020F0502020204030204" pitchFamily="34" charset="0"/>
              </a:rPr>
              <a:t>FC-BGA Substrate</a:t>
            </a:r>
            <a:endParaRPr lang="ko-KR" altLang="en-US" sz="1300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63" y="1308783"/>
            <a:ext cx="3533733" cy="186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01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416" y="127716"/>
            <a:ext cx="6426824" cy="44627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defRPr kumimoji="0" sz="3600" spc="-15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YDIYGo540" panose="02030504000101010101" pitchFamily="18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 sz="2300" dirty="0" smtClean="0"/>
              <a:t>WHITE-LIGHT SCANNING INTERFEROMETRY (3D)</a:t>
            </a:r>
            <a:endParaRPr lang="en-US" altLang="ko-KR" sz="2300" dirty="0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797833" y="634474"/>
            <a:ext cx="10291657" cy="5815752"/>
            <a:chOff x="354769" y="1492701"/>
            <a:chExt cx="8154482" cy="4155480"/>
          </a:xfrm>
        </p:grpSpPr>
        <p:pic>
          <p:nvPicPr>
            <p:cNvPr id="7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9" y="1492701"/>
              <a:ext cx="4490429" cy="41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125" y="1640002"/>
              <a:ext cx="2789126" cy="369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86"/>
          <p:cNvSpPr>
            <a:spLocks noChangeArrowheads="1"/>
          </p:cNvSpPr>
          <p:nvPr/>
        </p:nvSpPr>
        <p:spPr bwMode="auto">
          <a:xfrm>
            <a:off x="8590509" y="6142251"/>
            <a:ext cx="170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>
                <a:latin typeface="Calibri" panose="020F0502020204030204" pitchFamily="34" charset="0"/>
                <a:ea typeface="맑은 고딕" panose="020B0503020000020004" pitchFamily="50" charset="-127"/>
              </a:rPr>
              <a:t>Real 3D WSI Module</a:t>
            </a:r>
          </a:p>
        </p:txBody>
      </p:sp>
    </p:spTree>
    <p:extLst>
      <p:ext uri="{BB962C8B-B14F-4D97-AF65-F5344CB8AC3E}">
        <p14:creationId xmlns:p14="http://schemas.microsoft.com/office/powerpoint/2010/main" val="307606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58800" y="357188"/>
            <a:ext cx="8229600" cy="5111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800" dirty="0" smtClean="0">
                <a:ea typeface="굴림" charset="-127"/>
              </a:rPr>
              <a:t>L-WSI(</a:t>
            </a:r>
            <a:r>
              <a:rPr lang="en-US" altLang="ko-KR" sz="2800" dirty="0" err="1" smtClean="0">
                <a:solidFill>
                  <a:srgbClr val="FF0000"/>
                </a:solidFill>
                <a:ea typeface="굴림" charset="-127"/>
              </a:rPr>
              <a:t>W</a:t>
            </a:r>
            <a:r>
              <a:rPr lang="en-US" altLang="ko-KR" sz="2800" b="0" dirty="0" err="1" smtClean="0">
                <a:ea typeface="굴림" charset="-127"/>
              </a:rPr>
              <a:t>hitelight</a:t>
            </a:r>
            <a:r>
              <a:rPr lang="en-US" altLang="ko-KR" sz="2800" b="0" dirty="0" smtClean="0">
                <a:ea typeface="굴림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S</a:t>
            </a:r>
            <a:r>
              <a:rPr lang="en-US" altLang="ko-KR" sz="2800" b="0" dirty="0">
                <a:ea typeface="굴림" charset="-127"/>
              </a:rPr>
              <a:t>canning </a:t>
            </a:r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I</a:t>
            </a:r>
            <a:r>
              <a:rPr lang="en-US" altLang="ko-KR" sz="2800" b="0" dirty="0">
                <a:ea typeface="굴림" charset="-127"/>
              </a:rPr>
              <a:t>nterferometry)</a:t>
            </a:r>
            <a:endParaRPr lang="ko-KR" altLang="en-US" sz="2800" b="0" dirty="0">
              <a:ea typeface="굴림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3" y="1448164"/>
            <a:ext cx="7562746" cy="443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간섭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68" y="961209"/>
            <a:ext cx="1716087" cy="12874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간섭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53" y="1991326"/>
            <a:ext cx="1716087" cy="12874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간섭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70" y="3021441"/>
            <a:ext cx="1716088" cy="12874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간섭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90" y="4061680"/>
            <a:ext cx="1714500" cy="12874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간섭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3" y="5081673"/>
            <a:ext cx="1716087" cy="128587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0757156" y="1516664"/>
            <a:ext cx="682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Z=Z1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0757157" y="2465988"/>
            <a:ext cx="682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Z=Z2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0757155" y="3501166"/>
            <a:ext cx="682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Z=Z3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0718748" y="4526220"/>
            <a:ext cx="682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Z=Z4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0764410" y="5551274"/>
            <a:ext cx="687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Z=Zn</a:t>
            </a:r>
          </a:p>
        </p:txBody>
      </p:sp>
      <p:cxnSp>
        <p:nvCxnSpPr>
          <p:cNvPr id="16" name="직선 연결선 19"/>
          <p:cNvCxnSpPr>
            <a:cxnSpLocks noChangeShapeType="1"/>
          </p:cNvCxnSpPr>
          <p:nvPr/>
        </p:nvCxnSpPr>
        <p:spPr bwMode="auto">
          <a:xfrm flipV="1">
            <a:off x="6441989" y="1516664"/>
            <a:ext cx="2403368" cy="2792241"/>
          </a:xfrm>
          <a:prstGeom prst="line">
            <a:avLst/>
          </a:prstGeom>
          <a:noFill/>
          <a:ln w="28575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연결선 21"/>
          <p:cNvCxnSpPr>
            <a:cxnSpLocks noChangeShapeType="1"/>
          </p:cNvCxnSpPr>
          <p:nvPr/>
        </p:nvCxnSpPr>
        <p:spPr bwMode="auto">
          <a:xfrm>
            <a:off x="6441989" y="5280454"/>
            <a:ext cx="2310175" cy="711984"/>
          </a:xfrm>
          <a:prstGeom prst="line">
            <a:avLst/>
          </a:prstGeom>
          <a:noFill/>
          <a:ln w="28575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8886353" y="1360036"/>
            <a:ext cx="55562" cy="555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8881376" y="2357415"/>
            <a:ext cx="55562" cy="555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8894591" y="3501166"/>
            <a:ext cx="55563" cy="555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8886353" y="4732911"/>
            <a:ext cx="55562" cy="555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8886353" y="5936875"/>
            <a:ext cx="55562" cy="555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</a:endParaRPr>
          </a:p>
        </p:txBody>
      </p:sp>
      <p:cxnSp>
        <p:nvCxnSpPr>
          <p:cNvPr id="23" name="AutoShape 20"/>
          <p:cNvCxnSpPr>
            <a:cxnSpLocks noChangeShapeType="1"/>
          </p:cNvCxnSpPr>
          <p:nvPr/>
        </p:nvCxnSpPr>
        <p:spPr bwMode="auto">
          <a:xfrm flipH="1">
            <a:off x="8909201" y="1415599"/>
            <a:ext cx="9867" cy="96959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1"/>
          <p:cNvCxnSpPr>
            <a:cxnSpLocks noChangeShapeType="1"/>
          </p:cNvCxnSpPr>
          <p:nvPr/>
        </p:nvCxnSpPr>
        <p:spPr bwMode="auto">
          <a:xfrm>
            <a:off x="8913330" y="2412978"/>
            <a:ext cx="805" cy="108818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2"/>
          <p:cNvCxnSpPr>
            <a:cxnSpLocks noChangeShapeType="1"/>
          </p:cNvCxnSpPr>
          <p:nvPr/>
        </p:nvCxnSpPr>
        <p:spPr bwMode="auto">
          <a:xfrm flipH="1">
            <a:off x="8904265" y="3569284"/>
            <a:ext cx="19738" cy="116362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2"/>
          <p:cNvCxnSpPr>
            <a:cxnSpLocks noChangeShapeType="1"/>
            <a:endCxn id="22" idx="0"/>
          </p:cNvCxnSpPr>
          <p:nvPr/>
        </p:nvCxnSpPr>
        <p:spPr bwMode="auto">
          <a:xfrm>
            <a:off x="8913329" y="4760693"/>
            <a:ext cx="805" cy="117618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132"/>
          <p:cNvSpPr txBox="1">
            <a:spLocks noChangeArrowheads="1"/>
          </p:cNvSpPr>
          <p:nvPr/>
        </p:nvSpPr>
        <p:spPr bwMode="auto">
          <a:xfrm>
            <a:off x="844550" y="1249792"/>
            <a:ext cx="1714500" cy="3079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FFFF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Basic Concept</a:t>
            </a:r>
            <a:endParaRPr kumimoji="0" lang="ko-KR" altLang="en-US" sz="1400" b="1">
              <a:solidFill>
                <a:srgbClr val="FFFF00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405286" cy="43381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Inspection Requirements on FC-BGA substrate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Arial" pitchFamily="34" charset="0"/>
            </a:endParaRPr>
          </a:p>
        </p:txBody>
      </p:sp>
      <p:pic>
        <p:nvPicPr>
          <p:cNvPr id="6" name="Picture 2" descr="Build-up Structure FC-B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4015" r="18178" b="3664"/>
          <a:stretch>
            <a:fillRect/>
          </a:stretch>
        </p:blipFill>
        <p:spPr bwMode="auto">
          <a:xfrm>
            <a:off x="3506915" y="2577413"/>
            <a:ext cx="419348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85789"/>
              </p:ext>
            </p:extLst>
          </p:nvPr>
        </p:nvGraphicFramePr>
        <p:xfrm>
          <a:off x="701675" y="1240082"/>
          <a:ext cx="4271963" cy="1127496"/>
        </p:xfrm>
        <a:graphic>
          <a:graphicData uri="http://schemas.openxmlformats.org/drawingml/2006/table">
            <a:tbl>
              <a:tblPr/>
              <a:tblGrid>
                <a:gridCol w="2300288"/>
                <a:gridCol w="1971675"/>
              </a:tblGrid>
              <a:tr h="30458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C4 Area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654" marB="45654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6C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25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Bump Height/ Coplanarity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Chip Attach-area Warpage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Bump Diameter/ offset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Thickness Variation</a:t>
                      </a:r>
                    </a:p>
                  </a:txBody>
                  <a:tcPr marL="91439" marR="91439" marT="45654" marB="45654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Bump damage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Bridge/ Missing bump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Scratch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654" marB="45654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796349"/>
              </p:ext>
            </p:extLst>
          </p:nvPr>
        </p:nvGraphicFramePr>
        <p:xfrm>
          <a:off x="701675" y="5054170"/>
          <a:ext cx="3505200" cy="1311275"/>
        </p:xfrm>
        <a:graphic>
          <a:graphicData uri="http://schemas.openxmlformats.org/drawingml/2006/table">
            <a:tbl>
              <a:tblPr/>
              <a:tblGrid>
                <a:gridCol w="1887415"/>
                <a:gridCol w="1617785"/>
              </a:tblGrid>
              <a:tr h="30494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Top side (except C4 area)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6C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63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Device Size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Scratch/ Chipping/ FM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Dent/ Peeling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Metal Exposure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Pad discoloration</a:t>
                      </a: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MLCC Position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MLCC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MLCC damage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2D barcode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3184526" y="2367578"/>
            <a:ext cx="1387475" cy="8397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998992" y="3987114"/>
            <a:ext cx="2083754" cy="118560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96573"/>
              </p:ext>
            </p:extLst>
          </p:nvPr>
        </p:nvGraphicFramePr>
        <p:xfrm>
          <a:off x="7874257" y="5041529"/>
          <a:ext cx="3505200" cy="1311275"/>
        </p:xfrm>
        <a:graphic>
          <a:graphicData uri="http://schemas.openxmlformats.org/drawingml/2006/table">
            <a:tbl>
              <a:tblPr/>
              <a:tblGrid>
                <a:gridCol w="1887415"/>
                <a:gridCol w="1617785"/>
              </a:tblGrid>
              <a:tr h="30494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Bottom side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6C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63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Land Coplanarity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Device Size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Scratch/ Chipping/ FM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Dent/ Peeling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Pad discoloration</a:t>
                      </a: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MLCC Position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MLCC Missing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MLCC damage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  <a:cs typeface="Arial" charset="0"/>
                        </a:rPr>
                        <a:t> 2D barcode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  <a:ea typeface="굴림" charset="-127"/>
                        <a:cs typeface="Arial" charset="0"/>
                      </a:endParaRPr>
                    </a:p>
                  </a:txBody>
                  <a:tcPr marL="91439" marR="91439" marT="45742" marB="45742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rot="10800000">
            <a:off x="7116200" y="4274767"/>
            <a:ext cx="1168400" cy="7667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5" descr="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00" y="1019364"/>
            <a:ext cx="4162085" cy="15948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2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405286" cy="43381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3D Inspection Items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on FC-BGA substrate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3" y="1079157"/>
            <a:ext cx="3960000" cy="39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47" y="1446063"/>
            <a:ext cx="2568767" cy="288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771135" y="2982097"/>
            <a:ext cx="230660" cy="230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6"/>
            <a:endCxn id="7" idx="1"/>
          </p:cNvCxnSpPr>
          <p:nvPr/>
        </p:nvCxnSpPr>
        <p:spPr>
          <a:xfrm flipV="1">
            <a:off x="2001795" y="2886063"/>
            <a:ext cx="2712052" cy="211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86"/>
          <p:cNvSpPr>
            <a:spLocks noChangeArrowheads="1"/>
          </p:cNvSpPr>
          <p:nvPr/>
        </p:nvSpPr>
        <p:spPr bwMode="auto">
          <a:xfrm>
            <a:off x="1013950" y="5135191"/>
            <a:ext cx="17450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>
                <a:latin typeface="Calibri" panose="020F0502020204030204" pitchFamily="34" charset="0"/>
                <a:ea typeface="맑은 고딕" panose="020B0503020000020004" pitchFamily="50" charset="-127"/>
              </a:rPr>
              <a:t>Real </a:t>
            </a:r>
            <a:r>
              <a:rPr lang="en-US" altLang="ko-KR" sz="1400" b="1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Target 3D Image</a:t>
            </a:r>
            <a:endParaRPr lang="en-US" altLang="ko-KR" sz="1400" b="1" dirty="0"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83611" y="1650586"/>
            <a:ext cx="3484605" cy="348460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8859794" y="2626769"/>
            <a:ext cx="1532237" cy="153223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Bump[n]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59794" y="2051222"/>
            <a:ext cx="143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Substrate[n]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55951" y="5430991"/>
            <a:ext cx="490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Bump[n].height = </a:t>
            </a:r>
            <a:r>
              <a:rPr lang="en-US" altLang="ko-KR" dirty="0" smtClean="0"/>
              <a:t>Bump[n].z - Substrate[n].z </a:t>
            </a:r>
            <a:endParaRPr lang="ko-KR" altLang="en-US" dirty="0" smtClean="0"/>
          </a:p>
          <a:p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955951" y="3097427"/>
            <a:ext cx="8699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190479" y="2886063"/>
            <a:ext cx="765472" cy="6644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4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405286" cy="43381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3D Inspection Items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on FC-BGA substrate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0" y="955589"/>
            <a:ext cx="4621058" cy="50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5762" y="6186616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Bumps z Value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22" y="1224992"/>
            <a:ext cx="4371975" cy="1590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22" y="3795197"/>
            <a:ext cx="4371975" cy="159067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384324" y="4151870"/>
            <a:ext cx="34022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611762" y="4168346"/>
            <a:ext cx="0" cy="42218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64627" y="5229543"/>
            <a:ext cx="10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warpage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74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405286" cy="43381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2D Inspection Items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  <a:cs typeface="Arial" pitchFamily="34" charset="0"/>
              </a:rPr>
              <a:t>on FC-BGA substrate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8194"/>
            <a:ext cx="4426404" cy="43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04" y="3469546"/>
            <a:ext cx="3341084" cy="32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3096" y="1587885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Diameter size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53287" y="3542271"/>
            <a:ext cx="32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Large bump : spec out </a:t>
            </a:r>
            <a:r>
              <a:rPr lang="ko-KR" altLang="en-US" dirty="0" smtClean="0"/>
              <a:t>검출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1" y="1053414"/>
            <a:ext cx="1419225" cy="1438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88" y="1053414"/>
            <a:ext cx="1419225" cy="143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0443" y="2520264"/>
            <a:ext cx="14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Edge</a:t>
            </a:r>
            <a:r>
              <a:rPr lang="ko-KR" altLang="en-US" dirty="0"/>
              <a:t> </a:t>
            </a:r>
            <a:r>
              <a:rPr lang="en-US" altLang="ko-KR" dirty="0" smtClean="0"/>
              <a:t>detect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270</Words>
  <Application>Microsoft Office PowerPoint</Application>
  <PresentationFormat>와이드스크린</PresentationFormat>
  <Paragraphs>75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HY견고딕</vt:lpstr>
      <vt:lpstr>YDIYGo540</vt:lpstr>
      <vt:lpstr>굴림</vt:lpstr>
      <vt:lpstr>맑은 고딕</vt:lpstr>
      <vt:lpstr>Arial</vt:lpstr>
      <vt:lpstr>Calibri</vt:lpstr>
      <vt:lpstr>Dinmed</vt:lpstr>
      <vt:lpstr>Tahoma</vt:lpstr>
      <vt:lpstr>Wingdings</vt:lpstr>
      <vt:lpstr>YDIYGo530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L-WSI(Whitelight Scanning Interferometry)</vt:lpstr>
      <vt:lpstr>Inspection Requirements on FC-BGA substrate</vt:lpstr>
      <vt:lpstr>3D Inspection Items on FC-BGA substrate</vt:lpstr>
      <vt:lpstr>3D Inspection Items on FC-BGA substrate</vt:lpstr>
      <vt:lpstr>2D Inspection Items on FC-BGA substrate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10</cp:revision>
  <dcterms:created xsi:type="dcterms:W3CDTF">2021-09-28T10:00:00Z</dcterms:created>
  <dcterms:modified xsi:type="dcterms:W3CDTF">2021-09-28T11:19:42Z</dcterms:modified>
</cp:coreProperties>
</file>